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Maven Pro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MavenPro-bold.fntdata"/><Relationship Id="rId16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bf4b3aa0cb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bf4b3aa0cb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bf4b3aa0cb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bf4b3aa0cb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f4b3aa0cb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f4b3aa0cb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1c9d0e134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1c9d0e13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c1e89aaa6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c1e89aaa6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ru.wikipedia.org/wiki/%D0%9B%D0%B5%D0%B9%D0%B1%D0%BD%D0%B8%D1%86,_%D0%93%D0%BE%D1%82%D1%84%D1%80%D0%B8%D0%B4_%D0%92%D0%B8%D0%BB%D1%8C%D0%B3%D0%B5%D0%BB%D1%8C%D0%BC" TargetMode="External"/><Relationship Id="rId4" Type="http://schemas.openxmlformats.org/officeDocument/2006/relationships/hyperlink" Target="https://ru.wikipedia.org/wiki/%D0%93%D1%8E%D0%B9%D0%B3%D0%B5%D0%BD%D1%81,_%D0%A5%D1%80%D0%B8%D1%81%D1%82%D0%B8%D0%B0%D0%BD" TargetMode="External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225" y="1545400"/>
            <a:ext cx="2788450" cy="193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3"/>
          <p:cNvSpPr txBox="1"/>
          <p:nvPr>
            <p:ph type="ctrTitle"/>
          </p:nvPr>
        </p:nvSpPr>
        <p:spPr>
          <a:xfrm>
            <a:off x="1004150" y="313175"/>
            <a:ext cx="3055800" cy="1232100"/>
          </a:xfrm>
          <a:prstGeom prst="rect">
            <a:avLst/>
          </a:prstGeom>
          <a:effectLst>
            <a:outerShdw blurRad="57150" rotWithShape="0" algn="bl" dir="2640000" dist="2762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ic Sans MS"/>
                <a:ea typeface="Comic Sans MS"/>
                <a:cs typeface="Comic Sans MS"/>
                <a:sym typeface="Comic Sans MS"/>
              </a:rPr>
              <a:t>Калькулятор</a:t>
            </a:r>
            <a:r>
              <a:rPr lang="ru">
                <a:latin typeface="Comic Sans MS"/>
                <a:ea typeface="Comic Sans MS"/>
                <a:cs typeface="Comic Sans MS"/>
                <a:sym typeface="Comic Sans MS"/>
              </a:rPr>
              <a:t> Лейбница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0" name="Google Shape;280;p13"/>
          <p:cNvSpPr/>
          <p:nvPr/>
        </p:nvSpPr>
        <p:spPr>
          <a:xfrm>
            <a:off x="836675" y="3626625"/>
            <a:ext cx="3976200" cy="9615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3"/>
          <p:cNvSpPr txBox="1"/>
          <p:nvPr>
            <p:ph idx="1" type="subTitle"/>
          </p:nvPr>
        </p:nvSpPr>
        <p:spPr>
          <a:xfrm>
            <a:off x="836675" y="3626625"/>
            <a:ext cx="39762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Это арифмометр, изобретенный немецким математиком и философом Готфридом Вильгельмом Лейбницем в 1673 году.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создания</a:t>
            </a:r>
            <a:endParaRPr/>
          </a:p>
        </p:txBody>
      </p:sp>
      <p:sp>
        <p:nvSpPr>
          <p:cNvPr id="287" name="Google Shape;287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highlight>
                  <a:srgbClr val="FFFFFF"/>
                </a:highlight>
              </a:rPr>
              <a:t>Идея создания машины, выполняющей вычисления, появилась у выдающегося немецкого математика и философа </a:t>
            </a:r>
            <a:r>
              <a:rPr lang="ru" sz="1500">
                <a:highlight>
                  <a:srgbClr val="FFFFFF"/>
                </a:highlight>
                <a:uFill>
                  <a:noFill/>
                </a:uFill>
                <a:hlinkClick r:id="rId3"/>
              </a:rPr>
              <a:t>Готфрида Вильгельма Лейбница</a:t>
            </a:r>
            <a:r>
              <a:rPr lang="ru" sz="1500">
                <a:highlight>
                  <a:srgbClr val="FFFFFF"/>
                </a:highlight>
              </a:rPr>
              <a:t> после его знакомства с голландским математиком и астрономом </a:t>
            </a:r>
            <a:r>
              <a:rPr lang="ru" sz="1500">
                <a:highlight>
                  <a:srgbClr val="FFFFFF"/>
                </a:highlight>
                <a:uFill>
                  <a:noFill/>
                </a:uFill>
                <a:hlinkClick r:id="rId4"/>
              </a:rPr>
              <a:t>Христианом Гюйгенсом</a:t>
            </a:r>
            <a:r>
              <a:rPr lang="ru" sz="1500">
                <a:highlight>
                  <a:srgbClr val="FFFFFF"/>
                </a:highlight>
              </a:rPr>
              <a:t>.</a:t>
            </a:r>
            <a:r>
              <a:rPr lang="ru">
                <a:highlight>
                  <a:srgbClr val="FFFFFF"/>
                </a:highlight>
              </a:rPr>
              <a:t> Огромное количество вычислений, которое приходилось делать астроному, навело Лейбница на мысль о том, что писать длинный текст на слайдах - это демонстрация своего неуважения к зрителю, и о создании механического устройства, которое могло бы облегчить такие расчёты. 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000">
                <a:highlight>
                  <a:srgbClr val="FFFFFF"/>
                </a:highlight>
              </a:rPr>
              <a:t>Лейбниц говорил: «Поскольку это недостойно таких замечательных людей (</a:t>
            </a:r>
            <a:r>
              <a:rPr lang="ru" sz="1000">
                <a:highlight>
                  <a:srgbClr val="FFFFFF"/>
                </a:highlight>
              </a:rPr>
              <a:t>ученых</a:t>
            </a:r>
            <a:r>
              <a:rPr lang="ru" sz="1000">
                <a:highlight>
                  <a:srgbClr val="FFFFFF"/>
                </a:highlight>
              </a:rPr>
              <a:t>), подобно рабам, терять время на вычислительную работу, которую можно было бы доверить кому угодно при использовании машины».</a:t>
            </a:r>
            <a:endParaRPr sz="1000"/>
          </a:p>
        </p:txBody>
      </p:sp>
      <p:pic>
        <p:nvPicPr>
          <p:cNvPr id="288" name="Google Shape;28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0900" y="147500"/>
            <a:ext cx="1502150" cy="19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5"/>
          <p:cNvSpPr txBox="1"/>
          <p:nvPr>
            <p:ph type="title"/>
          </p:nvPr>
        </p:nvSpPr>
        <p:spPr>
          <a:xfrm>
            <a:off x="3102600" y="626025"/>
            <a:ext cx="30762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Схема устройства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96" name="Google Shape;2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113" y="1789125"/>
            <a:ext cx="5648325" cy="2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0450" y="1789125"/>
            <a:ext cx="3286125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Машина Лейбница уже умела проводить операции умножения, деления, сложения и вычитания в десятичной системе счисления.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Поворотом циферблата задавалось значение разряда множимого. Для умножения достаточно ввести число один раз и повернуть ручку главного приводного колеса столько раз, чему равен множитель. В окне появляется результат. 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То есть, машина Лейбница могла делать такие действия с информацией: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120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Получать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Обрабатывать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Сохранять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Применение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7"/>
          <p:cNvSpPr txBox="1"/>
          <p:nvPr>
            <p:ph type="title"/>
          </p:nvPr>
        </p:nvSpPr>
        <p:spPr>
          <a:xfrm>
            <a:off x="9198975" y="4574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7"/>
          <p:cNvSpPr txBox="1"/>
          <p:nvPr>
            <p:ph idx="1" type="body"/>
          </p:nvPr>
        </p:nvSpPr>
        <p:spPr>
          <a:xfrm>
            <a:off x="1303800" y="804325"/>
            <a:ext cx="7030500" cy="3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127000" marR="127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Несмотря на то, что о машине Лейбница было известно в большинстве стран Европы, она не получила большого распространения из-за высокой себестоимости, сложности изготовления и ошибок, изредка возникающих при переносе разрядов переполнения. Но основные идеи - ступенчатый валик и сдвиг множителя, позволяющие работать с многоразрядными числами, оставили заметный след в истории развития вычислительной техники.</a:t>
            </a:r>
            <a:endParaRPr/>
          </a:p>
          <a:p>
            <a:pPr indent="0" lvl="0" marL="127000" marR="127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Идеи, изложенные Лейбницем, имели большое количество последователей. Так, в конце 18 века над усовершенствованием калькулятора работали Вагнер и механик Левин, а после смерти Лейбница – математик Тоблер. В 1710 году машину, аналогичную калькулятору Лейбница, построил Буркхардт. </a:t>
            </a:r>
            <a:endParaRPr/>
          </a:p>
          <a:p>
            <a:pPr indent="0" lvl="0" marL="127000" marR="127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Таким образом, изобретение Лейбница удовлетворяло советам Адама Смита и Гаспара де Прони, а именно: тем что экономила время, экономило рабочий труд и помогало делать рутинные вычисления.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125" y="0"/>
            <a:ext cx="592113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